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>
      <p:cViewPr varScale="1">
        <p:scale>
          <a:sx n="102" d="100"/>
          <a:sy n="102" d="100"/>
        </p:scale>
        <p:origin x="8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228600" cy="228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D271-57EC-042F-A370-7EAF63359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1AE4C-3A36-E4FB-09B1-4A60B1372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A4511-894C-43DF-96B5-B7276BC9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FA8FC-FB74-D6E0-F692-68663372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1EFD3-D5D5-555E-66F0-E973C398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69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5A9D-3375-BEF7-99A5-A1CBE1099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4F29E-47E8-F81E-B273-C70B0F6F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78C87-134C-BC99-12AD-E6315ABF4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7887F-3C08-C04E-B6B7-6E7DFE7D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8C99-6FDD-DA1A-59D3-9D0BE205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0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6BB8AD-830D-1658-A8C8-98A3AF484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C38A6-4A5A-A397-E0F9-1C4B80D90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82BD-FA85-9485-2346-0E462CC0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5CC4C-AB6F-9A99-8CD3-FE72AEAFA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FFBE3-9DAC-0557-9DC3-D7F226CD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3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21DA-5C20-89DB-7C31-45F68D655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893F7-71C2-EAE3-5283-1B9384F19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C8C9-77AF-6EF8-E365-AAF55891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6FC2-7965-25EC-834F-E54A44A9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9CFB2-94A2-CF50-8298-62334FE6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46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EFB3-0B4E-CC6D-0471-4552C7EA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FBF40-19A8-A251-3DF0-8EA06EE6A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27159-6836-AA6A-63B3-91F0F73E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EB176-CA81-0634-614D-55A7057F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3ED65-12E2-0C24-39D4-5E3AE186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5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B590B-2168-6546-CECF-67C033AEF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3BBA5-2191-0D8E-3F04-36AB492AD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9F6FF-1C2F-52CA-FF98-027C0A724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CE569-7F49-232D-7732-AFCD5C0B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61BF3-B9EE-D47E-16F6-D9E2B57F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E1718-314A-1D0A-4B89-3F4A57D7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8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7742-FBD7-9C9C-B4D9-E1148D64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EF32-A7B7-ED6A-60AC-229EFAA32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8A4A6-AA9F-BC81-212A-E2C00B85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C294BB-9EE4-27EF-80E8-895E59469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50D3B-A8D6-2341-F25E-E79A72739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8272B-8B61-3899-EB4D-2DC8BC45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44147-1AC0-E523-14EC-D9C8377C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CE77F-EA10-D05C-8FBC-7DABBB04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9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3DDB-F730-11F3-FFD7-EAE4D60F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6E7F0-05D8-696B-8EF4-9D860453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05873-147A-EA34-2254-40C13F07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825D2-5F5E-E94F-3C2B-89A1E15B5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71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3CEE72-F1C5-8F85-417D-EC93B2CA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529C9-2BBA-71F4-9617-279BEC0F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0C51-AA8F-B1DA-44C4-5912A4DA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34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3101-2516-A3F2-6047-F4C8A610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05F6-569E-EF84-E76F-AEF958813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17CC2-E00E-B4F0-9ECB-FD07170F5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6015F-BE52-76AC-6ADA-F6CA19A4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2D3E6-82BE-969F-E1F2-6937BAC8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81915-B225-B908-B0F9-DE57BEF4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9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56C9-512F-3BF4-375A-93895721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AEF326-0DF5-61DF-2862-7855534E0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61734-FA4F-56BE-692C-4E9574B3F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98B55-5B63-C0A3-EA3F-AE2EDD1A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855FA-1575-54C7-B871-BED3BDF4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41E57-AD16-7E0F-03E1-1EC958116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0046C-3AFA-3B36-8DCA-DCB7B1849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614AE-6444-D59C-901E-523FCE4EF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49B57-3A3F-79F7-DA16-5ED8A8AE5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274A7-789A-4183-9D0D-2E9300A3AF0E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3C6F0-CF0F-97C1-8ABF-CC25D7486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7EAE4-6A72-FF3D-0D89-D2A8650A3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D21307-E0A5-4225-B67F-170CC6674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D225-242E-42AC-7153-E001D619C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Q-Learning Based Dynamic Done Trajectory Planning in Uncertain Environments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CFB49-1A98-63E3-63D0-5D0DDCDD5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Subrahmanya Chandra Bhamidipati, Prasad Calyam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7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587-1661-AD0D-4DEC-06BBB8DE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Revolutionizing Last-Mile Delivery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2ECCC3-4720-84EB-4D1C-712292242C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994104"/>
            <a:ext cx="5943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Drones face connectivity and navigation challenges in dynamic environments.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Q-learning-based model to enable drones to adapt to network disruptions.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safety and efficient delivery even without continuous communication with ground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33F1-82A4-EAEC-F0F4-FB9D7AE41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93" y="2057400"/>
            <a:ext cx="5642015" cy="3211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B9AFB-564C-5EA6-E9BE-DE5E0FE2CF4D}"/>
              </a:ext>
            </a:extLst>
          </p:cNvPr>
          <p:cNvSpPr txBox="1"/>
          <p:nvPr/>
        </p:nvSpPr>
        <p:spPr>
          <a:xfrm>
            <a:off x="838200" y="1685834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Drones increasingly used in logistics, urban deliveries, disaster relief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850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F8C7-1F20-1884-078C-D4C961D1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Challenges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3464FA-B44A-DC60-4019-CECDB75074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" y="1934289"/>
            <a:ext cx="54864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Challenges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Unstable Network Connectivity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Network congestion, obstacles, or distance cause communication loss.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Environments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Require drones to navigate around obstacles like buildings, trees, or traffic congestion zones.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 drones to independently make safe, real-time decisions during network disruptions.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DE41A7-8FF6-06CA-4CC3-6D4A2A6A3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186" y="1718968"/>
            <a:ext cx="5400242" cy="3896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2AB4E-5F10-46C6-CE6E-FDF1B453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138" y="3507200"/>
            <a:ext cx="933594" cy="7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44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143A4-40A6-0F3E-067A-753D0A8D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for Intelligent Drone Decisions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0ADC57-B874-0D4C-54A6-C5A39533A2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785304"/>
            <a:ext cx="4800600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Structure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Drone’s position, obstacles, network status, battery level, in congestion, nearest congestion.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Movement in eight directions; accelerate/decelerate.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Reward Structure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Rewards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Delivery, reaching Depot, Emergency Landing Spot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Negative Rewards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Battery depletion, congestion entry, collisions.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7039A-D597-ED4F-0019-CCFC9A4D6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77" y="2566271"/>
            <a:ext cx="3585100" cy="2630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56B029-EB99-DC85-524C-FF85549AE39E}"/>
              </a:ext>
            </a:extLst>
          </p:cNvPr>
          <p:cNvSpPr txBox="1"/>
          <p:nvPr/>
        </p:nvSpPr>
        <p:spPr>
          <a:xfrm>
            <a:off x="8898585" y="5257800"/>
            <a:ext cx="7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322C1-C82C-D7B2-3829-D652D0E18344}"/>
              </a:ext>
            </a:extLst>
          </p:cNvPr>
          <p:cNvSpPr txBox="1"/>
          <p:nvPr/>
        </p:nvSpPr>
        <p:spPr>
          <a:xfrm>
            <a:off x="10728913" y="37048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D0834-83BF-0280-378C-42CD71954F75}"/>
              </a:ext>
            </a:extLst>
          </p:cNvPr>
          <p:cNvSpPr txBox="1"/>
          <p:nvPr/>
        </p:nvSpPr>
        <p:spPr>
          <a:xfrm>
            <a:off x="8782398" y="2136656"/>
            <a:ext cx="93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35703-0FFD-5C5C-95D7-B895CF766805}"/>
              </a:ext>
            </a:extLst>
          </p:cNvPr>
          <p:cNvSpPr txBox="1"/>
          <p:nvPr/>
        </p:nvSpPr>
        <p:spPr>
          <a:xfrm>
            <a:off x="7057480" y="3566354"/>
            <a:ext cx="7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</a:p>
          <a:p>
            <a:r>
              <a:rPr lang="en-US" dirty="0"/>
              <a:t>State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58D2EFA-002E-4DD1-5847-C1E111592E84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9604932" y="4074185"/>
            <a:ext cx="1536915" cy="1368281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68107FA-8454-7569-4340-6227F398FAC6}"/>
              </a:ext>
            </a:extLst>
          </p:cNvPr>
          <p:cNvCxnSpPr>
            <a:cxnSpLocks/>
            <a:stCxn id="10" idx="0"/>
            <a:endCxn id="11" idx="3"/>
          </p:cNvCxnSpPr>
          <p:nvPr/>
        </p:nvCxnSpPr>
        <p:spPr>
          <a:xfrm rot="16200000" flipV="1">
            <a:off x="9739717" y="2302723"/>
            <a:ext cx="1383531" cy="1420730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13EE00F-402D-B64C-4BB0-5610CD2E9C34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rot="10800000" flipV="1">
            <a:off x="7410654" y="2321322"/>
            <a:ext cx="1371744" cy="1245032"/>
          </a:xfrm>
          <a:prstGeom prst="curved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F20199C-AF41-B15D-1055-21FEBD4B8B32}"/>
              </a:ext>
            </a:extLst>
          </p:cNvPr>
          <p:cNvCxnSpPr>
            <a:cxnSpLocks/>
            <a:stCxn id="12" idx="2"/>
            <a:endCxn id="9" idx="1"/>
          </p:cNvCxnSpPr>
          <p:nvPr/>
        </p:nvCxnSpPr>
        <p:spPr>
          <a:xfrm rot="16200000" flipH="1">
            <a:off x="7539729" y="4083609"/>
            <a:ext cx="1229781" cy="1487931"/>
          </a:xfrm>
          <a:prstGeom prst="curvedConnector2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43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731F8-0D1A-933B-94A3-4D5A552F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in Simulations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041B4F-25B1-6B05-04E2-D7294FC41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6268" y="1501172"/>
            <a:ext cx="476250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Assumptions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</a:rPr>
              <a:t>Single Drone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Setup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800x800 pixel environment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Grid Elements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Start/end positions, emergency landing spots, depot, dynamic congestion zones.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Simulation Parameters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Episodes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100,000 for training.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79221-5FD7-BBFE-B1F3-3BD21BDE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371600"/>
            <a:ext cx="4585561" cy="44061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44ED25-8254-9520-34E7-7F7460542A79}"/>
              </a:ext>
            </a:extLst>
          </p:cNvPr>
          <p:cNvCxnSpPr>
            <a:cxnSpLocks/>
          </p:cNvCxnSpPr>
          <p:nvPr/>
        </p:nvCxnSpPr>
        <p:spPr>
          <a:xfrm>
            <a:off x="5867400" y="5943600"/>
            <a:ext cx="48006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FBE7B9-886C-1B8F-F7D1-2195221743E3}"/>
              </a:ext>
            </a:extLst>
          </p:cNvPr>
          <p:cNvCxnSpPr>
            <a:cxnSpLocks/>
          </p:cNvCxnSpPr>
          <p:nvPr/>
        </p:nvCxnSpPr>
        <p:spPr>
          <a:xfrm>
            <a:off x="10668000" y="1371600"/>
            <a:ext cx="0" cy="4572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1FE5A6-E7CA-D67A-E927-23A6E4304DD0}"/>
              </a:ext>
            </a:extLst>
          </p:cNvPr>
          <p:cNvSpPr txBox="1"/>
          <p:nvPr/>
        </p:nvSpPr>
        <p:spPr>
          <a:xfrm>
            <a:off x="7931580" y="592480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7CF8F-52D4-D8B0-7394-B575BD1C42E3}"/>
              </a:ext>
            </a:extLst>
          </p:cNvPr>
          <p:cNvSpPr txBox="1"/>
          <p:nvPr/>
        </p:nvSpPr>
        <p:spPr>
          <a:xfrm>
            <a:off x="10668000" y="329860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</a:t>
            </a:r>
            <a:r>
              <a:rPr lang="en-US" dirty="0" err="1"/>
              <a:t>px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4EB36-0862-B575-64B6-643980910D74}"/>
              </a:ext>
            </a:extLst>
          </p:cNvPr>
          <p:cNvSpPr txBox="1"/>
          <p:nvPr/>
        </p:nvSpPr>
        <p:spPr>
          <a:xfrm>
            <a:off x="9148317" y="4794031"/>
            <a:ext cx="1519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Emergency Landing Spot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4531DE-B10A-156E-ED95-85CE05336581}"/>
              </a:ext>
            </a:extLst>
          </p:cNvPr>
          <p:cNvSpPr txBox="1"/>
          <p:nvPr/>
        </p:nvSpPr>
        <p:spPr>
          <a:xfrm>
            <a:off x="9296400" y="1757641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DF272-1B9F-AB41-288E-D68913BCD2D2}"/>
              </a:ext>
            </a:extLst>
          </p:cNvPr>
          <p:cNvSpPr txBox="1"/>
          <p:nvPr/>
        </p:nvSpPr>
        <p:spPr>
          <a:xfrm>
            <a:off x="6096000" y="5535981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EB0197-759E-0A79-D2EF-5100A775A4A5}"/>
              </a:ext>
            </a:extLst>
          </p:cNvPr>
          <p:cNvSpPr txBox="1"/>
          <p:nvPr/>
        </p:nvSpPr>
        <p:spPr>
          <a:xfrm>
            <a:off x="8671085" y="3180209"/>
            <a:ext cx="151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E7898B-5FDD-6FB6-BDC5-E016FA94CC19}"/>
              </a:ext>
            </a:extLst>
          </p:cNvPr>
          <p:cNvSpPr txBox="1"/>
          <p:nvPr/>
        </p:nvSpPr>
        <p:spPr>
          <a:xfrm>
            <a:off x="7971687" y="4232850"/>
            <a:ext cx="981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Cong.</a:t>
            </a:r>
          </a:p>
          <a:p>
            <a:r>
              <a:rPr lang="en-US" dirty="0"/>
              <a:t>Zone</a:t>
            </a:r>
          </a:p>
        </p:txBody>
      </p:sp>
    </p:spTree>
    <p:extLst>
      <p:ext uri="{BB962C8B-B14F-4D97-AF65-F5344CB8AC3E}">
        <p14:creationId xmlns:p14="http://schemas.microsoft.com/office/powerpoint/2010/main" val="393289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F18A-E0CB-4805-D234-621870A1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E0B81-826E-2EC2-3090-538DC169E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298608"/>
            <a:ext cx="4800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Performance Analysis</a:t>
            </a:r>
            <a:r>
              <a:rPr lang="en-US" sz="3200" dirty="0"/>
              <a:t>:</a:t>
            </a:r>
          </a:p>
          <a:p>
            <a:pPr marL="457200" lvl="1" indent="0">
              <a:buNone/>
            </a:pPr>
            <a:r>
              <a:rPr lang="en-US" sz="2800" b="1" dirty="0"/>
              <a:t>Reward Comparison</a:t>
            </a:r>
            <a:r>
              <a:rPr lang="en-US" sz="2800" dirty="0"/>
              <a:t>: Q-learning shows </a:t>
            </a:r>
            <a:r>
              <a:rPr lang="en-US" sz="2800" b="1" dirty="0"/>
              <a:t>23% higher reward accumulation </a:t>
            </a:r>
            <a:r>
              <a:rPr lang="en-US" sz="2800" dirty="0"/>
              <a:t>than A*.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64DAE-6209-A3E1-C4D0-5B57098F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40" y="1660562"/>
            <a:ext cx="6891061" cy="40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8230A-C3BF-504A-47B5-89B9BB89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7381"/>
            <a:ext cx="5368578" cy="5376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9FDBF-1DD5-5389-4FC1-D62B315D85D9}"/>
              </a:ext>
            </a:extLst>
          </p:cNvPr>
          <p:cNvSpPr txBox="1"/>
          <p:nvPr/>
        </p:nvSpPr>
        <p:spPr>
          <a:xfrm>
            <a:off x="5867400" y="6040722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Scenario 2: Drone returns to depot if delivery becomes too risky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70F8AD-EEC2-ACF3-140E-0705C5D1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" y="-197963"/>
            <a:ext cx="10515600" cy="1325563"/>
          </a:xfrm>
        </p:spPr>
        <p:txBody>
          <a:bodyPr/>
          <a:lstStyle/>
          <a:p>
            <a:r>
              <a:rPr lang="en-US" dirty="0"/>
              <a:t>Scenario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5BFE9-1337-B3BB-79DF-ED72107D80BE}"/>
              </a:ext>
            </a:extLst>
          </p:cNvPr>
          <p:cNvSpPr txBox="1"/>
          <p:nvPr/>
        </p:nvSpPr>
        <p:spPr>
          <a:xfrm>
            <a:off x="838200" y="589271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1: After delivery, drone decides to land at an emergency site.</a:t>
            </a:r>
          </a:p>
          <a:p>
            <a:endParaRPr lang="en-US" dirty="0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A381455-D8BF-466A-7E2E-C2FC28CC3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8" y="957380"/>
            <a:ext cx="5213992" cy="50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82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2E82-E71D-702A-6A0E-F3AC4A22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0EB388-1ACC-BB84-CC52-C66292A308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569859"/>
            <a:ext cx="4572000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Safety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Prioritizes safe recovery and avoids high-risk situations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Energy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Balances successful deliveries with energy conservation for longer missions.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Enables real-time adaptation without continuous supervision.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computational load with expanding environment complexity.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D5D1-C739-073C-92B6-437D3F0D100E}"/>
              </a:ext>
            </a:extLst>
          </p:cNvPr>
          <p:cNvSpPr txBox="1"/>
          <p:nvPr/>
        </p:nvSpPr>
        <p:spPr>
          <a:xfrm>
            <a:off x="6781800" y="2971800"/>
            <a:ext cx="457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RL algorithms like DQN, PPO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testing to validate model.</a:t>
            </a:r>
          </a:p>
        </p:txBody>
      </p:sp>
    </p:spTree>
    <p:extLst>
      <p:ext uri="{BB962C8B-B14F-4D97-AF65-F5344CB8AC3E}">
        <p14:creationId xmlns:p14="http://schemas.microsoft.com/office/powerpoint/2010/main" val="273055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355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Q-Learning Based Dynamic Done Trajectory Planning in Uncertain Environments</vt:lpstr>
      <vt:lpstr>Revolutionizing Last-Mile Delivery</vt:lpstr>
      <vt:lpstr>Navigating Challenges</vt:lpstr>
      <vt:lpstr>Q-Learning for Intelligent Drone Decisions</vt:lpstr>
      <vt:lpstr>Testing in Simulations</vt:lpstr>
      <vt:lpstr>Results</vt:lpstr>
      <vt:lpstr>Scenario Analysis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Bhamidipati, Subrahmanya Chandra (MU-Student)</dc:creator>
  <cp:lastModifiedBy>Bhamidipati, Subrahmanya Chandra (MU-Student)</cp:lastModifiedBy>
  <cp:revision>1</cp:revision>
  <dcterms:created xsi:type="dcterms:W3CDTF">2024-10-30T05:22:24Z</dcterms:created>
  <dcterms:modified xsi:type="dcterms:W3CDTF">2024-10-30T06:24:46Z</dcterms:modified>
</cp:coreProperties>
</file>